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rels" ContentType="application/vnd.openxmlformats-package.relationships+xml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0"/>
  </p:notesMasterIdLst>
  <p:sldIdLst>
    <p:sldId id="256" r:id="rId2"/>
    <p:sldId id="257" r:id="rId3"/>
    <p:sldId id="258" r:id="rId4"/>
    <p:sldId id="259" r:id="rId5"/>
    <p:sldId id="261" r:id="rId6"/>
    <p:sldId id="260" r:id="rId7"/>
    <p:sldId id="262" r:id="rId8"/>
    <p:sldId id="263" r:id="rId9"/>
    <p:sldId id="270" r:id="rId10"/>
    <p:sldId id="267" r:id="rId11"/>
    <p:sldId id="271" r:id="rId12"/>
    <p:sldId id="264" r:id="rId13"/>
    <p:sldId id="268" r:id="rId14"/>
    <p:sldId id="273" r:id="rId15"/>
    <p:sldId id="266" r:id="rId16"/>
    <p:sldId id="269" r:id="rId17"/>
    <p:sldId id="265" r:id="rId18"/>
    <p:sldId id="272" r:id="rId1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58" d="100"/>
          <a:sy n="58" d="100"/>
        </p:scale>
        <p:origin x="-1688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notesMaster" Target="notesMasters/notesMaster1.xml"/><Relationship Id="rId21" Type="http://schemas.openxmlformats.org/officeDocument/2006/relationships/printerSettings" Target="printerSettings/printerSettings1.bin"/><Relationship Id="rId22" Type="http://schemas.openxmlformats.org/officeDocument/2006/relationships/presProps" Target="presProps.xml"/><Relationship Id="rId23" Type="http://schemas.openxmlformats.org/officeDocument/2006/relationships/viewProps" Target="viewProps.xml"/><Relationship Id="rId24" Type="http://schemas.openxmlformats.org/officeDocument/2006/relationships/theme" Target="theme/theme1.xml"/><Relationship Id="rId25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0BC7E95-FCCD-3447-870B-2F7964C22FFA}" type="datetimeFigureOut">
              <a:rPr lang="en-US" smtClean="0"/>
              <a:t>18-01-15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9420B3C-8234-4142-B1B6-898CBC747D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12671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Image from: http://</a:t>
            </a:r>
            <a:r>
              <a:rPr lang="en-US" dirty="0" err="1" smtClean="0"/>
              <a:t>www.khakispecs.com</a:t>
            </a:r>
            <a:r>
              <a:rPr lang="en-US" dirty="0" smtClean="0"/>
              <a:t>/?p=1376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420B3C-8234-4142-B1B6-898CBC747D81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206677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Link</a:t>
            </a:r>
            <a:r>
              <a:rPr lang="en-US" baseline="0" dirty="0" smtClean="0"/>
              <a:t> to article: http://</a:t>
            </a:r>
            <a:r>
              <a:rPr lang="en-US" baseline="0" dirty="0" err="1" smtClean="0"/>
              <a:t>www.cbc.ca</a:t>
            </a:r>
            <a:r>
              <a:rPr lang="en-US" baseline="0" dirty="0" smtClean="0"/>
              <a:t>/news/world/paris-agreement-key-climate-points-1.3362500</a:t>
            </a:r>
          </a:p>
          <a:p>
            <a:r>
              <a:rPr lang="en-US" baseline="0" dirty="0" smtClean="0"/>
              <a:t>Link to COP23: https://cop23.unfccc.int/un-climate-change-conference-november-2017</a:t>
            </a:r>
          </a:p>
          <a:p>
            <a:endParaRPr lang="en-US" baseline="0" dirty="0" smtClean="0"/>
          </a:p>
          <a:p>
            <a:r>
              <a:rPr lang="en-US" baseline="0" dirty="0" smtClean="0"/>
              <a:t>Image: http://</a:t>
            </a:r>
            <a:r>
              <a:rPr lang="en-US" baseline="0" dirty="0" err="1" smtClean="0"/>
              <a:t>www.europarl.europa.eu</a:t>
            </a:r>
            <a:r>
              <a:rPr lang="en-US" baseline="0" dirty="0" smtClean="0"/>
              <a:t>/resources/library/images/20150128PHT16604/20150128PHT16604_original.jpg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420B3C-8234-4142-B1B6-898CBC747D81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443130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Article</a:t>
            </a:r>
            <a:r>
              <a:rPr lang="en-US" baseline="0" dirty="0" smtClean="0"/>
              <a:t> from The Guardian: </a:t>
            </a:r>
            <a:r>
              <a:rPr lang="en-US" dirty="0" smtClean="0"/>
              <a:t>https://</a:t>
            </a:r>
            <a:r>
              <a:rPr lang="en-US" dirty="0" err="1" smtClean="0"/>
              <a:t>www.theguardian.com</a:t>
            </a:r>
            <a:r>
              <a:rPr lang="en-US" dirty="0" smtClean="0"/>
              <a:t>/us-news/2017/</a:t>
            </a:r>
            <a:r>
              <a:rPr lang="en-US" dirty="0" err="1" smtClean="0"/>
              <a:t>dec</a:t>
            </a:r>
            <a:r>
              <a:rPr lang="en-US" dirty="0" smtClean="0"/>
              <a:t>/18/trump-drop-climate-change-national-security-strategy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420B3C-8234-4142-B1B6-898CBC747D81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16031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Link:</a:t>
            </a:r>
            <a:r>
              <a:rPr lang="en-US" baseline="0" dirty="0" smtClean="0"/>
              <a:t> http://</a:t>
            </a:r>
            <a:r>
              <a:rPr lang="en-US" baseline="0" dirty="0" err="1" smtClean="0"/>
              <a:t>www.nrcan.gc.ca</a:t>
            </a:r>
            <a:r>
              <a:rPr lang="en-US" baseline="0" dirty="0" smtClean="0"/>
              <a:t>/energy/funding/current-funding-programs/</a:t>
            </a:r>
            <a:r>
              <a:rPr lang="en-US" baseline="0" dirty="0" err="1" smtClean="0"/>
              <a:t>eii</a:t>
            </a:r>
            <a:r>
              <a:rPr lang="en-US" baseline="0" smtClean="0"/>
              <a:t>/4985</a:t>
            </a:r>
          </a:p>
          <a:p>
            <a:endParaRPr lang="en-US" dirty="0" smtClean="0"/>
          </a:p>
          <a:p>
            <a:r>
              <a:rPr lang="en-US" dirty="0" smtClean="0"/>
              <a:t>Image: http://</a:t>
            </a:r>
            <a:r>
              <a:rPr lang="en-US" dirty="0" err="1" smtClean="0"/>
              <a:t>www.duralite.net</a:t>
            </a:r>
            <a:r>
              <a:rPr lang="en-US" dirty="0" smtClean="0"/>
              <a:t>/sites/default/files/NATURAL-RESOURCES-CANADA(1).jpg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420B3C-8234-4142-B1B6-898CBC747D81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065987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Link to climate change action plan: https://</a:t>
            </a:r>
            <a:r>
              <a:rPr lang="en-US" dirty="0" err="1" smtClean="0"/>
              <a:t>www.ontario.ca</a:t>
            </a:r>
            <a:r>
              <a:rPr lang="en-US" dirty="0" smtClean="0"/>
              <a:t>/page/climate-change-action-plan</a:t>
            </a:r>
          </a:p>
          <a:p>
            <a:r>
              <a:rPr lang="en-US" dirty="0" smtClean="0"/>
              <a:t>Greenpeace</a:t>
            </a:r>
            <a:r>
              <a:rPr lang="en-US" baseline="0" dirty="0" smtClean="0"/>
              <a:t> link: http://</a:t>
            </a:r>
            <a:r>
              <a:rPr lang="en-US" baseline="0" dirty="0" err="1" smtClean="0"/>
              <a:t>www.greenpeace.org</a:t>
            </a:r>
            <a:r>
              <a:rPr lang="en-US" baseline="0" dirty="0" smtClean="0"/>
              <a:t>/</a:t>
            </a:r>
            <a:r>
              <a:rPr lang="en-US" baseline="0" dirty="0" err="1" smtClean="0"/>
              <a:t>canada</a:t>
            </a:r>
            <a:r>
              <a:rPr lang="en-US" baseline="0" dirty="0" smtClean="0"/>
              <a:t>/en/blog/</a:t>
            </a:r>
            <a:r>
              <a:rPr lang="en-US" baseline="0" dirty="0" err="1" smtClean="0"/>
              <a:t>Blogentry</a:t>
            </a:r>
            <a:r>
              <a:rPr lang="en-US" baseline="0" dirty="0" smtClean="0"/>
              <a:t>/five-things-we-like-about-</a:t>
            </a:r>
            <a:r>
              <a:rPr lang="en-US" baseline="0" dirty="0" err="1" smtClean="0"/>
              <a:t>ontarios</a:t>
            </a:r>
            <a:r>
              <a:rPr lang="en-US" baseline="0" dirty="0" smtClean="0"/>
              <a:t>-climate-</a:t>
            </a:r>
            <a:r>
              <a:rPr lang="en-US" baseline="0" dirty="0" err="1" smtClean="0"/>
              <a:t>pl</a:t>
            </a:r>
            <a:r>
              <a:rPr lang="en-US" baseline="0" smtClean="0"/>
              <a:t>/blog/56693/</a:t>
            </a:r>
          </a:p>
          <a:p>
            <a:endParaRPr lang="en-US" smtClean="0"/>
          </a:p>
          <a:p>
            <a:r>
              <a:rPr lang="en-US" dirty="0" smtClean="0"/>
              <a:t>Image</a:t>
            </a:r>
            <a:r>
              <a:rPr lang="en-US" baseline="0" dirty="0" smtClean="0"/>
              <a:t> from: http://</a:t>
            </a:r>
            <a:r>
              <a:rPr lang="en-US" baseline="0" dirty="0" err="1" smtClean="0"/>
              <a:t>www.greenpeace.org</a:t>
            </a:r>
            <a:r>
              <a:rPr lang="en-US" baseline="0" dirty="0" smtClean="0"/>
              <a:t>/</a:t>
            </a:r>
            <a:r>
              <a:rPr lang="en-US" baseline="0" dirty="0" err="1" smtClean="0"/>
              <a:t>canada</a:t>
            </a:r>
            <a:r>
              <a:rPr lang="en-US" baseline="0" dirty="0" smtClean="0"/>
              <a:t>/en/blog/</a:t>
            </a:r>
            <a:r>
              <a:rPr lang="en-US" baseline="0" dirty="0" err="1" smtClean="0"/>
              <a:t>Blogentry</a:t>
            </a:r>
            <a:r>
              <a:rPr lang="en-US" baseline="0" dirty="0" smtClean="0"/>
              <a:t>/five-things-we-like-about-</a:t>
            </a:r>
            <a:r>
              <a:rPr lang="en-US" baseline="0" dirty="0" err="1" smtClean="0"/>
              <a:t>ontarios</a:t>
            </a:r>
            <a:r>
              <a:rPr lang="en-US" baseline="0" dirty="0" smtClean="0"/>
              <a:t>-climate-</a:t>
            </a:r>
            <a:r>
              <a:rPr lang="en-US" baseline="0" dirty="0" err="1" smtClean="0"/>
              <a:t>pl</a:t>
            </a:r>
            <a:r>
              <a:rPr lang="en-US" baseline="0" dirty="0" smtClean="0"/>
              <a:t>/blog/56693/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420B3C-8234-4142-B1B6-898CBC747D81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639926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Image: http://</a:t>
            </a:r>
            <a:r>
              <a:rPr lang="en-US" dirty="0" err="1" smtClean="0"/>
              <a:t>www.solidarity-us.org</a:t>
            </a:r>
            <a:r>
              <a:rPr lang="en-US" dirty="0" smtClean="0"/>
              <a:t>/files/</a:t>
            </a:r>
            <a:r>
              <a:rPr lang="en-US" dirty="0" err="1" smtClean="0"/>
              <a:t>CapAndTrade.jpg</a:t>
            </a:r>
            <a:endParaRPr lang="en-US" dirty="0" smtClean="0"/>
          </a:p>
          <a:p>
            <a:r>
              <a:rPr lang="en-US" dirty="0" smtClean="0"/>
              <a:t>Ontario</a:t>
            </a:r>
            <a:r>
              <a:rPr lang="en-US" baseline="0" dirty="0" smtClean="0"/>
              <a:t> government site: https://</a:t>
            </a:r>
            <a:r>
              <a:rPr lang="en-US" baseline="0" dirty="0" err="1" smtClean="0"/>
              <a:t>www.ontario.ca</a:t>
            </a:r>
            <a:r>
              <a:rPr lang="en-US" baseline="0" dirty="0" smtClean="0"/>
              <a:t>/page/cap-and-trade</a:t>
            </a:r>
            <a:endParaRPr lang="en-US" dirty="0" smtClean="0"/>
          </a:p>
          <a:p>
            <a:r>
              <a:rPr lang="en-US" dirty="0" smtClean="0"/>
              <a:t>CBC</a:t>
            </a:r>
            <a:r>
              <a:rPr lang="en-US" baseline="0" dirty="0" smtClean="0"/>
              <a:t> article: http://</a:t>
            </a:r>
            <a:r>
              <a:rPr lang="en-US" baseline="0" dirty="0" err="1" smtClean="0"/>
              <a:t>www.cbc.ca</a:t>
            </a:r>
            <a:r>
              <a:rPr lang="en-US" baseline="0" dirty="0" smtClean="0"/>
              <a:t>/news/</a:t>
            </a:r>
            <a:r>
              <a:rPr lang="en-US" baseline="0" dirty="0" err="1" smtClean="0"/>
              <a:t>canada</a:t>
            </a:r>
            <a:r>
              <a:rPr lang="en-US" baseline="0" dirty="0" smtClean="0"/>
              <a:t>/</a:t>
            </a:r>
            <a:r>
              <a:rPr lang="en-US" baseline="0" dirty="0" err="1" smtClean="0"/>
              <a:t>toronto</a:t>
            </a:r>
            <a:r>
              <a:rPr lang="en-US" baseline="0" dirty="0" smtClean="0"/>
              <a:t>/cap-and-trade-explainer-1.4035230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In Canada carbon taxes</a:t>
            </a:r>
            <a:r>
              <a:rPr lang="en-US" baseline="0" dirty="0" smtClean="0"/>
              <a:t> are used in B.C. and Québec.  There was no cap-and-trade in Canada until Ontario in 2017.  It has been implemented in U.S. to reduce sulfur dioxide &amp; nitrous oxide, which produce acid rain; in place in EU since 2005 to reduce GHG emissions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420B3C-8234-4142-B1B6-898CBC747D81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4113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Image: http://</a:t>
            </a:r>
            <a:r>
              <a:rPr lang="en-US" dirty="0" err="1" smtClean="0"/>
              <a:t>www.solidarity-us.org</a:t>
            </a:r>
            <a:r>
              <a:rPr lang="en-US" dirty="0" smtClean="0"/>
              <a:t>/files/</a:t>
            </a:r>
            <a:r>
              <a:rPr lang="en-US" dirty="0" err="1" smtClean="0"/>
              <a:t>CapAndTrade.jpg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In Canada carbon taxes</a:t>
            </a:r>
            <a:r>
              <a:rPr lang="en-US" baseline="0" dirty="0" smtClean="0"/>
              <a:t> are used in B.C. &amp; Alberta.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420B3C-8234-4142-B1B6-898CBC747D81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4113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Image from: https://</a:t>
            </a:r>
            <a:r>
              <a:rPr lang="en-US" dirty="0" err="1" smtClean="0"/>
              <a:t>teenskepchick.org</a:t>
            </a:r>
            <a:r>
              <a:rPr lang="en-US" dirty="0" smtClean="0"/>
              <a:t>/2012/02/23/green-with-skepticism-climate-change-denial/</a:t>
            </a:r>
          </a:p>
          <a:p>
            <a:endParaRPr lang="en-US" dirty="0" smtClean="0"/>
          </a:p>
          <a:p>
            <a:r>
              <a:rPr lang="en-US" dirty="0" smtClean="0"/>
              <a:t>Very interesting</a:t>
            </a:r>
            <a:r>
              <a:rPr lang="en-US" baseline="0" dirty="0" smtClean="0"/>
              <a:t> blog!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420B3C-8234-4142-B1B6-898CBC747D81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803980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Image</a:t>
            </a:r>
            <a:r>
              <a:rPr lang="en-US" baseline="0" dirty="0" smtClean="0"/>
              <a:t> from: https://</a:t>
            </a:r>
            <a:r>
              <a:rPr lang="en-US" baseline="0" dirty="0" err="1" smtClean="0"/>
              <a:t>thelivinglabiesd.wordpress.com</a:t>
            </a:r>
            <a:r>
              <a:rPr lang="en-US" baseline="0" dirty="0" smtClean="0"/>
              <a:t>/2012/10/25/carbon-footprint-do-you-know-what-it-is/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420B3C-8234-4142-B1B6-898CBC747D81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680430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Logo image</a:t>
            </a:r>
            <a:r>
              <a:rPr lang="en-US" baseline="0" dirty="0" smtClean="0"/>
              <a:t> from: https://</a:t>
            </a:r>
            <a:r>
              <a:rPr lang="en-US" baseline="0" dirty="0" err="1" smtClean="0"/>
              <a:t>www.epa.gov</a:t>
            </a:r>
            <a:r>
              <a:rPr lang="en-US" baseline="0" smtClean="0"/>
              <a:t>/history</a:t>
            </a:r>
          </a:p>
          <a:p>
            <a:endParaRPr lang="en-US" dirty="0"/>
          </a:p>
          <a:p>
            <a:r>
              <a:rPr lang="en-US" dirty="0" smtClean="0"/>
              <a:t>Link:</a:t>
            </a:r>
            <a:r>
              <a:rPr lang="en-US" baseline="0" dirty="0" smtClean="0"/>
              <a:t> https://www3.epa.gov/</a:t>
            </a:r>
            <a:r>
              <a:rPr lang="en-US" baseline="0" dirty="0" err="1" smtClean="0"/>
              <a:t>climatechange</a:t>
            </a:r>
            <a:r>
              <a:rPr lang="en-US" baseline="0" dirty="0" smtClean="0"/>
              <a:t>//kids/</a:t>
            </a:r>
            <a:r>
              <a:rPr lang="en-US" baseline="0" dirty="0" err="1" smtClean="0"/>
              <a:t>calc</a:t>
            </a:r>
            <a:r>
              <a:rPr lang="en-US" baseline="0" dirty="0" smtClean="0"/>
              <a:t>/</a:t>
            </a:r>
            <a:r>
              <a:rPr lang="en-US" baseline="0" dirty="0" err="1" smtClean="0"/>
              <a:t>index.html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420B3C-8234-4142-B1B6-898CBC747D81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335698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Image from: http://</a:t>
            </a:r>
            <a:r>
              <a:rPr lang="en-US" dirty="0" err="1" smtClean="0"/>
              <a:t>www.carbonzero.ca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420B3C-8234-4142-B1B6-898CBC747D81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970090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Image from: https://</a:t>
            </a:r>
            <a:r>
              <a:rPr lang="en-US" dirty="0" err="1" smtClean="0"/>
              <a:t>www.wmo.int</a:t>
            </a:r>
            <a:r>
              <a:rPr lang="en-US" dirty="0" smtClean="0"/>
              <a:t>/pages/</a:t>
            </a:r>
            <a:r>
              <a:rPr lang="en-US" dirty="0" err="1" smtClean="0"/>
              <a:t>prog</a:t>
            </a:r>
            <a:r>
              <a:rPr lang="en-US" dirty="0" smtClean="0"/>
              <a:t>/</a:t>
            </a:r>
            <a:r>
              <a:rPr lang="en-US" dirty="0" err="1" smtClean="0"/>
              <a:t>arep</a:t>
            </a:r>
            <a:r>
              <a:rPr lang="en-US" dirty="0" smtClean="0"/>
              <a:t>/</a:t>
            </a:r>
            <a:r>
              <a:rPr lang="en-US" dirty="0" err="1" smtClean="0"/>
              <a:t>gaw</a:t>
            </a:r>
            <a:r>
              <a:rPr lang="en-US" dirty="0" smtClean="0"/>
              <a:t>/</a:t>
            </a:r>
            <a:r>
              <a:rPr lang="en-US" dirty="0" err="1" smtClean="0"/>
              <a:t>ghg</a:t>
            </a:r>
            <a:r>
              <a:rPr lang="en-US" dirty="0" smtClean="0"/>
              <a:t>/ghg5-online.html</a:t>
            </a:r>
          </a:p>
          <a:p>
            <a:endParaRPr lang="en-US" dirty="0" smtClean="0"/>
          </a:p>
          <a:p>
            <a:r>
              <a:rPr lang="en-US" dirty="0" smtClean="0"/>
              <a:t>(World Meteorological Organization</a:t>
            </a:r>
            <a:r>
              <a:rPr lang="en-US" baseline="0" dirty="0" smtClean="0"/>
              <a:t> site)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420B3C-8234-4142-B1B6-898CBC747D81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034074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Citation</a:t>
            </a:r>
            <a:r>
              <a:rPr lang="en-US" baseline="0" dirty="0" smtClean="0"/>
              <a:t> from:  IPCC. (</a:t>
            </a:r>
            <a:r>
              <a:rPr lang="en-US" baseline="0" dirty="0" err="1" smtClean="0"/>
              <a:t>n.d.</a:t>
            </a:r>
            <a:r>
              <a:rPr lang="en-US" baseline="0" dirty="0" smtClean="0"/>
              <a:t>). IPCC Factsheet: What is the IPCC. Retrieved from: http://</a:t>
            </a:r>
            <a:r>
              <a:rPr lang="en-US" baseline="0" dirty="0" err="1" smtClean="0"/>
              <a:t>ipcc.ch</a:t>
            </a:r>
            <a:r>
              <a:rPr lang="en-US" baseline="0" dirty="0" smtClean="0"/>
              <a:t>/</a:t>
            </a:r>
            <a:r>
              <a:rPr lang="en-US" baseline="0" dirty="0" err="1" smtClean="0"/>
              <a:t>news_and_events</a:t>
            </a:r>
            <a:r>
              <a:rPr lang="en-US" baseline="0" dirty="0" smtClean="0"/>
              <a:t>/docs/factsheets/</a:t>
            </a:r>
            <a:r>
              <a:rPr lang="en-US" baseline="0" dirty="0" err="1" smtClean="0"/>
              <a:t>FS_what_ipcc.pdf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420B3C-8234-4142-B1B6-898CBC747D81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746175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Image: http://</a:t>
            </a:r>
            <a:r>
              <a:rPr lang="en-US" dirty="0" err="1" smtClean="0"/>
              <a:t>images.china.cn</a:t>
            </a:r>
            <a:r>
              <a:rPr lang="en-US" dirty="0" smtClean="0"/>
              <a:t>/</a:t>
            </a:r>
            <a:r>
              <a:rPr lang="en-US" dirty="0" err="1" smtClean="0"/>
              <a:t>attachement</a:t>
            </a:r>
            <a:r>
              <a:rPr lang="en-US" dirty="0" smtClean="0"/>
              <a:t>/jpg/site1007/20121127/00114320db41121e68881a.jpg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420B3C-8234-4142-B1B6-898CBC747D81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239870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Image: http://</a:t>
            </a:r>
            <a:r>
              <a:rPr lang="en-US" dirty="0" err="1" smtClean="0"/>
              <a:t>cdn.phys.org</a:t>
            </a:r>
            <a:r>
              <a:rPr lang="en-US" dirty="0" smtClean="0"/>
              <a:t>/</a:t>
            </a:r>
            <a:r>
              <a:rPr lang="en-US" dirty="0" err="1" smtClean="0"/>
              <a:t>newman</a:t>
            </a:r>
            <a:r>
              <a:rPr lang="en-US" dirty="0" smtClean="0"/>
              <a:t>/</a:t>
            </a:r>
            <a:r>
              <a:rPr lang="en-US" dirty="0" err="1" smtClean="0"/>
              <a:t>gfx</a:t>
            </a:r>
            <a:r>
              <a:rPr lang="en-US" dirty="0" smtClean="0"/>
              <a:t>/news/hires/2009/</a:t>
            </a:r>
            <a:r>
              <a:rPr lang="en-US" dirty="0" err="1" smtClean="0"/>
              <a:t>agaphicshowi.jpg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420B3C-8234-4142-B1B6-898CBC747D81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51702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0D7BE7-78FF-5845-846F-5131D9D50701}" type="datetimeFigureOut">
              <a:rPr lang="en-US" smtClean="0"/>
              <a:t>18-01-15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FCE5E-2AC3-6B4B-81E4-A0B331AC6F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70750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0D7BE7-78FF-5845-846F-5131D9D50701}" type="datetimeFigureOut">
              <a:rPr lang="en-US" smtClean="0"/>
              <a:t>18-01-15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FCE5E-2AC3-6B4B-81E4-A0B331AC6F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2660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0D7BE7-78FF-5845-846F-5131D9D50701}" type="datetimeFigureOut">
              <a:rPr lang="en-US" smtClean="0"/>
              <a:t>18-01-15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FCE5E-2AC3-6B4B-81E4-A0B331AC6F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26761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0D7BE7-78FF-5845-846F-5131D9D50701}" type="datetimeFigureOut">
              <a:rPr lang="en-US" smtClean="0"/>
              <a:t>18-01-15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FCE5E-2AC3-6B4B-81E4-A0B331AC6F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15482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0D7BE7-78FF-5845-846F-5131D9D50701}" type="datetimeFigureOut">
              <a:rPr lang="en-US" smtClean="0"/>
              <a:t>18-01-15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FCE5E-2AC3-6B4B-81E4-A0B331AC6F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22736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0D7BE7-78FF-5845-846F-5131D9D50701}" type="datetimeFigureOut">
              <a:rPr lang="en-US" smtClean="0"/>
              <a:t>18-01-15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FCE5E-2AC3-6B4B-81E4-A0B331AC6F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48649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0D7BE7-78FF-5845-846F-5131D9D50701}" type="datetimeFigureOut">
              <a:rPr lang="en-US" smtClean="0"/>
              <a:t>18-01-15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FCE5E-2AC3-6B4B-81E4-A0B331AC6F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73231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0D7BE7-78FF-5845-846F-5131D9D50701}" type="datetimeFigureOut">
              <a:rPr lang="en-US" smtClean="0"/>
              <a:t>18-01-15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FCE5E-2AC3-6B4B-81E4-A0B331AC6F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15714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0D7BE7-78FF-5845-846F-5131D9D50701}" type="datetimeFigureOut">
              <a:rPr lang="en-US" smtClean="0"/>
              <a:t>18-01-15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FCE5E-2AC3-6B4B-81E4-A0B331AC6F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40149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0D7BE7-78FF-5845-846F-5131D9D50701}" type="datetimeFigureOut">
              <a:rPr lang="en-US" smtClean="0"/>
              <a:t>18-01-15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FCE5E-2AC3-6B4B-81E4-A0B331AC6F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23130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0D7BE7-78FF-5845-846F-5131D9D50701}" type="datetimeFigureOut">
              <a:rPr lang="en-US" smtClean="0"/>
              <a:t>18-01-15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FCE5E-2AC3-6B4B-81E4-A0B331AC6F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0577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0D7BE7-78FF-5845-846F-5131D9D50701}" type="datetimeFigureOut">
              <a:rPr lang="en-US" smtClean="0"/>
              <a:t>18-01-15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0FCE5E-2AC3-6B4B-81E4-A0B331AC6F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7306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7.jp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8.jp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bc.ca/news/world/paris-agreement-key-climate-points-1.3362500" TargetMode="External"/><Relationship Id="rId4" Type="http://schemas.openxmlformats.org/officeDocument/2006/relationships/hyperlink" Target="https://cop23.unfccc.int/un-climate-change-conference-november-2017" TargetMode="External"/><Relationship Id="rId5" Type="http://schemas.openxmlformats.org/officeDocument/2006/relationships/image" Target="../media/image9.jpg"/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0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Relationship Id="rId3" Type="http://schemas.openxmlformats.org/officeDocument/2006/relationships/hyperlink" Target="https://www.theguardian.com/us-news/2017/dec/18/trump-drop-climate-change-national-security-strategy" TargetMode="Externa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nrcan.gc.ca/energy/funding/current-funding-programs/eii/4985" TargetMode="External"/><Relationship Id="rId4" Type="http://schemas.openxmlformats.org/officeDocument/2006/relationships/image" Target="../media/image10.jpg"/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ontario.ca/page/climate-change-action-plan" TargetMode="External"/><Relationship Id="rId4" Type="http://schemas.openxmlformats.org/officeDocument/2006/relationships/hyperlink" Target="http://www.greenpeace.org/canada/en/blog/Blogentry/five-things-we-like-about-ontarios-climate-pl/blog/56693/" TargetMode="External"/><Relationship Id="rId5" Type="http://schemas.openxmlformats.org/officeDocument/2006/relationships/image" Target="../media/image11.jpg"/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ontario.ca/page/cap-and-trade" TargetMode="External"/><Relationship Id="rId4" Type="http://schemas.openxmlformats.org/officeDocument/2006/relationships/hyperlink" Target="http://www.cbc.ca/news/canada/toronto/cap-and-trade-explainer-1.4035230" TargetMode="External"/><Relationship Id="rId5" Type="http://schemas.openxmlformats.org/officeDocument/2006/relationships/image" Target="../media/image12.jpg"/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canada.ca/en/environment-climate-change/news/2017/05/pricing_carbon_pollutionincanadahowitwillwork.html" TargetMode="External"/><Relationship Id="rId4" Type="http://schemas.openxmlformats.org/officeDocument/2006/relationships/image" Target="../media/image12.jpg"/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3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3.epa.gov/climatechange//kids/calc/index.html" TargetMode="External"/><Relationship Id="rId4" Type="http://schemas.openxmlformats.org/officeDocument/2006/relationships/image" Target="../media/image4.gif"/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arbonzero.ca" TargetMode="External"/><Relationship Id="rId4" Type="http://schemas.openxmlformats.org/officeDocument/2006/relationships/hyperlink" Target="http://www.carbonzero.ca/projects/toronto-organics-biodigestion-project" TargetMode="External"/><Relationship Id="rId5" Type="http://schemas.openxmlformats.org/officeDocument/2006/relationships/image" Target="../media/image5.png"/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Taking Action to Slow Climate Change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mtClean="0"/>
              <a:t>9.3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73561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Climate Change Conferences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The first UN Climate Change conference was held in Berlin in 1995.</a:t>
            </a:r>
          </a:p>
          <a:p>
            <a:r>
              <a:rPr lang="en-US" dirty="0" smtClean="0"/>
              <a:t>They are held annually (including in Kyoto in 1997) and the most recent one was held in </a:t>
            </a:r>
            <a:r>
              <a:rPr lang="en-US" dirty="0" smtClean="0">
                <a:solidFill>
                  <a:srgbClr val="008000"/>
                </a:solidFill>
              </a:rPr>
              <a:t>Bonn (Germany) in Nov 2017.</a:t>
            </a:r>
            <a:endParaRPr lang="en-US" dirty="0">
              <a:solidFill>
                <a:srgbClr val="008000"/>
              </a:solidFill>
            </a:endParaRPr>
          </a:p>
        </p:txBody>
      </p:sp>
      <p:pic>
        <p:nvPicPr>
          <p:cNvPr id="5" name="Content Placeholder 4" descr="00114320db41121e68881a.jpg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44063" b="-44063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7912698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Kyoto Protocol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Kyoto </a:t>
            </a:r>
            <a:r>
              <a:rPr lang="en-US" dirty="0"/>
              <a:t>Protocol </a:t>
            </a:r>
            <a:r>
              <a:rPr lang="en-US" dirty="0" smtClean="0"/>
              <a:t>was adopted in 1997 (and effective since 2005) to </a:t>
            </a:r>
            <a:r>
              <a:rPr lang="en-US" dirty="0"/>
              <a:t>reduce greenhouse gas emissions, </a:t>
            </a:r>
            <a:r>
              <a:rPr lang="en-US" dirty="0">
                <a:solidFill>
                  <a:srgbClr val="008000"/>
                </a:solidFill>
              </a:rPr>
              <a:t>and places a heavier burden on developed nations</a:t>
            </a:r>
            <a:r>
              <a:rPr lang="en-US" dirty="0" smtClean="0">
                <a:solidFill>
                  <a:srgbClr val="008000"/>
                </a:solidFill>
              </a:rPr>
              <a:t>.</a:t>
            </a:r>
            <a:endParaRPr lang="en-US" dirty="0">
              <a:solidFill>
                <a:srgbClr val="008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15013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First Commitment Period (2008-2012)</a:t>
            </a:r>
            <a:endParaRPr lang="en-US" dirty="0"/>
          </a:p>
        </p:txBody>
      </p:sp>
      <p:pic>
        <p:nvPicPr>
          <p:cNvPr id="4" name="Content Placeholder 3" descr="agaphicshowi.jpg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4878" r="-34878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5878675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Paris 2015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8000"/>
                </a:solidFill>
              </a:rPr>
              <a:t>At the Paris Conference (COP21), The Paris Agreement renewed commitments &amp; targets. </a:t>
            </a:r>
            <a:r>
              <a:rPr lang="en-US" dirty="0" smtClean="0"/>
              <a:t>This CBC </a:t>
            </a:r>
            <a:r>
              <a:rPr lang="en-US" dirty="0" smtClean="0">
                <a:hlinkClick r:id="rId3"/>
              </a:rPr>
              <a:t>article </a:t>
            </a:r>
            <a:r>
              <a:rPr lang="en-US" dirty="0" smtClean="0"/>
              <a:t> highlights the 5 key points.</a:t>
            </a:r>
          </a:p>
          <a:p>
            <a:r>
              <a:rPr lang="en-US" dirty="0" smtClean="0"/>
              <a:t>Here is a </a:t>
            </a:r>
            <a:r>
              <a:rPr lang="en-US" dirty="0" smtClean="0">
                <a:hlinkClick r:id="rId4"/>
              </a:rPr>
              <a:t>link </a:t>
            </a:r>
            <a:r>
              <a:rPr lang="en-US" dirty="0" smtClean="0"/>
              <a:t>to </a:t>
            </a:r>
            <a:r>
              <a:rPr lang="en-US" dirty="0" smtClean="0"/>
              <a:t>information </a:t>
            </a:r>
            <a:r>
              <a:rPr lang="en-US" dirty="0" smtClean="0"/>
              <a:t>on </a:t>
            </a:r>
            <a:r>
              <a:rPr lang="en-US" dirty="0" smtClean="0"/>
              <a:t>COP23 in 2017.</a:t>
            </a:r>
            <a:endParaRPr lang="en-US" dirty="0"/>
          </a:p>
        </p:txBody>
      </p:sp>
      <p:pic>
        <p:nvPicPr>
          <p:cNvPr id="5" name="Content Placeholder 4" descr="20150128PHT16604_original.jpg"/>
          <p:cNvPicPr>
            <a:picLocks noGrp="1" noChangeAspect="1"/>
          </p:cNvPicPr>
          <p:nvPr>
            <p:ph sz="half" idx="2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1211" r="-11211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9417641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With great power</a:t>
            </a:r>
            <a:r>
              <a:rPr lang="is-IS" dirty="0" smtClean="0"/>
              <a:t>…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>
                <a:solidFill>
                  <a:srgbClr val="008000"/>
                </a:solidFill>
              </a:rPr>
              <a:t>In June 2017, the president of the United States announced that </a:t>
            </a:r>
            <a:r>
              <a:rPr lang="en-US" u="sng" dirty="0" smtClean="0">
                <a:solidFill>
                  <a:srgbClr val="008000"/>
                </a:solidFill>
              </a:rPr>
              <a:t>he was pulling the U.S. out of the Paris agreement</a:t>
            </a:r>
            <a:r>
              <a:rPr lang="en-US" dirty="0" smtClean="0">
                <a:solidFill>
                  <a:srgbClr val="008000"/>
                </a:solidFill>
              </a:rPr>
              <a:t>, stating that it, “hamstrings </a:t>
            </a:r>
            <a:r>
              <a:rPr lang="en-US" dirty="0">
                <a:solidFill>
                  <a:srgbClr val="008000"/>
                </a:solidFill>
              </a:rPr>
              <a:t>the United States while empowering some of the world’s top polluting countries</a:t>
            </a:r>
            <a:r>
              <a:rPr lang="en-US" dirty="0" smtClean="0">
                <a:solidFill>
                  <a:srgbClr val="008000"/>
                </a:solidFill>
              </a:rPr>
              <a:t>”</a:t>
            </a:r>
            <a:r>
              <a:rPr lang="en-US" dirty="0">
                <a:solidFill>
                  <a:srgbClr val="008000"/>
                </a:solidFill>
              </a:rPr>
              <a:t> </a:t>
            </a:r>
            <a:r>
              <a:rPr lang="en-US" dirty="0" smtClean="0">
                <a:solidFill>
                  <a:srgbClr val="008000"/>
                </a:solidFill>
              </a:rPr>
              <a:t>(</a:t>
            </a:r>
            <a:r>
              <a:rPr lang="en-US" dirty="0" smtClean="0">
                <a:solidFill>
                  <a:srgbClr val="008000"/>
                </a:solidFill>
                <a:hlinkClick r:id="rId3"/>
              </a:rPr>
              <a:t>Borger, 2017</a:t>
            </a:r>
            <a:r>
              <a:rPr lang="en-US" dirty="0" smtClean="0">
                <a:solidFill>
                  <a:srgbClr val="008000"/>
                </a:solidFill>
              </a:rPr>
              <a:t>)</a:t>
            </a:r>
          </a:p>
          <a:p>
            <a:r>
              <a:rPr lang="en-US" dirty="0" smtClean="0">
                <a:solidFill>
                  <a:srgbClr val="008000"/>
                </a:solidFill>
              </a:rPr>
              <a:t>The previous administration </a:t>
            </a:r>
            <a:r>
              <a:rPr lang="en-US" u="sng" dirty="0" smtClean="0">
                <a:solidFill>
                  <a:srgbClr val="008000"/>
                </a:solidFill>
              </a:rPr>
              <a:t>added climate change to the national security strategy (NSS) as a global security threat</a:t>
            </a:r>
            <a:r>
              <a:rPr lang="en-US" dirty="0" smtClean="0">
                <a:solidFill>
                  <a:srgbClr val="008000"/>
                </a:solidFill>
              </a:rPr>
              <a:t>, making “building </a:t>
            </a:r>
            <a:r>
              <a:rPr lang="en-US" dirty="0">
                <a:solidFill>
                  <a:srgbClr val="008000"/>
                </a:solidFill>
              </a:rPr>
              <a:t>international consensus on containing global warming a national security </a:t>
            </a:r>
            <a:r>
              <a:rPr lang="en-US" dirty="0" smtClean="0">
                <a:solidFill>
                  <a:srgbClr val="008000"/>
                </a:solidFill>
              </a:rPr>
              <a:t>priority” (Borger, 2017)</a:t>
            </a:r>
          </a:p>
          <a:p>
            <a:r>
              <a:rPr lang="en-US" dirty="0" smtClean="0">
                <a:solidFill>
                  <a:srgbClr val="008000"/>
                </a:solidFill>
              </a:rPr>
              <a:t>In December 2017, the current POTUS presented the new national security strategy (NSS), in which climate change had been removed from the list of global security threats.</a:t>
            </a:r>
            <a:endParaRPr lang="en-US" dirty="0">
              <a:solidFill>
                <a:srgbClr val="008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36091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Initiatives in Canada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err="1" smtClean="0">
                <a:hlinkClick r:id="rId3"/>
              </a:rPr>
              <a:t>ecoEnergy</a:t>
            </a:r>
            <a:r>
              <a:rPr lang="en-US" dirty="0" smtClean="0">
                <a:hlinkClick r:id="rId3"/>
              </a:rPr>
              <a:t> Efficiency Initiative</a:t>
            </a:r>
          </a:p>
          <a:p>
            <a:r>
              <a:rPr lang="en-US" dirty="0" smtClean="0">
                <a:hlinkClick r:id="rId3"/>
              </a:rPr>
              <a:t>financial </a:t>
            </a:r>
            <a:r>
              <a:rPr lang="en-US" dirty="0" smtClean="0"/>
              <a:t>incentives to homeowners &amp; businesses to make buildings more energy efficient</a:t>
            </a:r>
          </a:p>
          <a:p>
            <a:r>
              <a:rPr lang="en-US" dirty="0" smtClean="0"/>
              <a:t>Ontario’s Drive Clean</a:t>
            </a:r>
            <a:endParaRPr lang="en-US" dirty="0"/>
          </a:p>
        </p:txBody>
      </p:sp>
      <p:pic>
        <p:nvPicPr>
          <p:cNvPr id="5" name="Content Placeholder 4" descr="NATURAL-RESOURCES-CANADA(1).jpg"/>
          <p:cNvPicPr>
            <a:picLocks noGrp="1" noChangeAspect="1"/>
          </p:cNvPicPr>
          <p:nvPr>
            <p:ph sz="half" idx="2"/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3338"/>
          <a:stretch/>
        </p:blipFill>
        <p:spPr/>
      </p:pic>
    </p:spTree>
    <p:extLst>
      <p:ext uri="{BB962C8B-B14F-4D97-AF65-F5344CB8AC3E}">
        <p14:creationId xmlns:p14="http://schemas.microsoft.com/office/powerpoint/2010/main" val="31793069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hlinkClick r:id="rId3"/>
              </a:rPr>
              <a:t>Ontario’s Climate Change Action Plan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A 5-year action plan  introduced in June 2016, “to fight climate change reduce greenhouse gas pollution and transition to a low-carbon economy”</a:t>
            </a:r>
          </a:p>
          <a:p>
            <a:r>
              <a:rPr lang="en-US" dirty="0" smtClean="0"/>
              <a:t>What Greenpeace Canada likes about </a:t>
            </a:r>
            <a:r>
              <a:rPr lang="en-US" smtClean="0"/>
              <a:t>the plan </a:t>
            </a:r>
            <a:r>
              <a:rPr lang="en-US" smtClean="0">
                <a:hlinkClick r:id="rId4"/>
              </a:rPr>
              <a:t>here</a:t>
            </a:r>
            <a:r>
              <a:rPr lang="en-US" dirty="0" smtClean="0"/>
              <a:t>.</a:t>
            </a:r>
            <a:endParaRPr lang="en-US" dirty="0"/>
          </a:p>
        </p:txBody>
      </p:sp>
      <p:pic>
        <p:nvPicPr>
          <p:cNvPr id="5" name="Content Placeholder 4" descr="127265_220993.jpg"/>
          <p:cNvPicPr>
            <a:picLocks noGrp="1" noChangeAspect="1"/>
          </p:cNvPicPr>
          <p:nvPr>
            <p:ph sz="half" idx="2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4217" b="-24217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6615764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Economic Initiatives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b="1" dirty="0"/>
              <a:t>c</a:t>
            </a:r>
            <a:r>
              <a:rPr lang="en-US" b="1" dirty="0" smtClean="0"/>
              <a:t>ap-and-trade systems </a:t>
            </a:r>
            <a:r>
              <a:rPr lang="en-US" dirty="0" smtClean="0"/>
              <a:t>establish ceilings for carbon emissions.  Corporations buy/sell carbon credits.</a:t>
            </a:r>
          </a:p>
          <a:p>
            <a:r>
              <a:rPr lang="en-US" dirty="0" smtClean="0">
                <a:solidFill>
                  <a:srgbClr val="008000"/>
                </a:solidFill>
              </a:rPr>
              <a:t>The system was implemented in </a:t>
            </a:r>
            <a:r>
              <a:rPr lang="en-US" dirty="0" smtClean="0">
                <a:solidFill>
                  <a:srgbClr val="008000"/>
                </a:solidFill>
                <a:hlinkClick r:id="rId3"/>
              </a:rPr>
              <a:t>Ontario </a:t>
            </a:r>
            <a:r>
              <a:rPr lang="en-US" dirty="0" smtClean="0">
                <a:solidFill>
                  <a:srgbClr val="008000"/>
                </a:solidFill>
              </a:rPr>
              <a:t>in 2017.  This </a:t>
            </a:r>
            <a:r>
              <a:rPr lang="en-US" dirty="0" smtClean="0">
                <a:solidFill>
                  <a:srgbClr val="008000"/>
                </a:solidFill>
                <a:hlinkClick r:id="rId4"/>
              </a:rPr>
              <a:t>CBC article </a:t>
            </a:r>
            <a:r>
              <a:rPr lang="en-US" dirty="0" smtClean="0">
                <a:solidFill>
                  <a:srgbClr val="008000"/>
                </a:solidFill>
              </a:rPr>
              <a:t>outlines how the trade works. </a:t>
            </a:r>
          </a:p>
        </p:txBody>
      </p:sp>
      <p:pic>
        <p:nvPicPr>
          <p:cNvPr id="6" name="Content Placeholder 5" descr="CapAndTrade.jpg"/>
          <p:cNvPicPr>
            <a:picLocks noGrp="1" noChangeAspect="1"/>
          </p:cNvPicPr>
          <p:nvPr>
            <p:ph sz="half" idx="2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8156" b="-28156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5946677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Economic Initiatives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b="1" dirty="0" smtClean="0"/>
              <a:t>carbon-tax system </a:t>
            </a:r>
            <a:r>
              <a:rPr lang="en-US" dirty="0" smtClean="0"/>
              <a:t>taxes source of carbon compounds or greenhouse gas emissions.</a:t>
            </a:r>
          </a:p>
          <a:p>
            <a:r>
              <a:rPr lang="en-US" dirty="0" smtClean="0">
                <a:solidFill>
                  <a:srgbClr val="008000"/>
                </a:solidFill>
              </a:rPr>
              <a:t>Used in B.C., Alberta, Ontario, and Quebec &amp; the </a:t>
            </a:r>
            <a:r>
              <a:rPr lang="en-US" dirty="0" smtClean="0">
                <a:solidFill>
                  <a:srgbClr val="008000"/>
                </a:solidFill>
                <a:hlinkClick r:id="rId3"/>
              </a:rPr>
              <a:t>federal government </a:t>
            </a:r>
            <a:r>
              <a:rPr lang="en-US" dirty="0" smtClean="0">
                <a:solidFill>
                  <a:srgbClr val="008000"/>
                </a:solidFill>
              </a:rPr>
              <a:t>is encouraging it in other provinces.</a:t>
            </a:r>
            <a:endParaRPr lang="en-US" dirty="0">
              <a:solidFill>
                <a:srgbClr val="008000"/>
              </a:solidFill>
            </a:endParaRPr>
          </a:p>
        </p:txBody>
      </p:sp>
      <p:pic>
        <p:nvPicPr>
          <p:cNvPr id="6" name="Content Placeholder 5" descr="CapAndTrade.jpg"/>
          <p:cNvPicPr>
            <a:picLocks noGrp="1" noChangeAspect="1"/>
          </p:cNvPicPr>
          <p:nvPr>
            <p:ph sz="half" idx="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8156" b="-28156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3315169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Identify Bias</a:t>
            </a:r>
            <a:endParaRPr lang="en-US" dirty="0"/>
          </a:p>
        </p:txBody>
      </p:sp>
      <p:pic>
        <p:nvPicPr>
          <p:cNvPr id="4" name="Content Placeholder 3" descr="climate-media.jpg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0915" r="-40915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9076620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Identify Bias</a:t>
            </a:r>
            <a:endParaRPr lang="en-US" dirty="0"/>
          </a:p>
        </p:txBody>
      </p:sp>
      <p:pic>
        <p:nvPicPr>
          <p:cNvPr id="4" name="Content Placeholder 3" descr="algore.jpg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2791" r="-12791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7186668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Carbon Footprint</a:t>
            </a:r>
            <a:endParaRPr lang="en-US" dirty="0"/>
          </a:p>
        </p:txBody>
      </p:sp>
      <p:pic>
        <p:nvPicPr>
          <p:cNvPr id="4" name="Content Placeholder 3" descr="carbon-emission-food.jpg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34" r="1934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1021310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Footprint Calculator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This </a:t>
            </a:r>
            <a:r>
              <a:rPr lang="en-US" dirty="0" smtClean="0">
                <a:hlinkClick r:id="rId3"/>
              </a:rPr>
              <a:t>calculator</a:t>
            </a:r>
            <a:r>
              <a:rPr lang="en-US" dirty="0" smtClean="0"/>
              <a:t> for kids on the U.S.  Environmental Protection Agency (EPA)  website gives informative explanations of what causes CO</a:t>
            </a:r>
            <a:r>
              <a:rPr lang="en-US" baseline="-25000" dirty="0" smtClean="0"/>
              <a:t>2</a:t>
            </a:r>
            <a:r>
              <a:rPr lang="en-US" dirty="0" smtClean="0"/>
              <a:t> emissions below each question.</a:t>
            </a:r>
            <a:endParaRPr lang="en-US" dirty="0"/>
          </a:p>
        </p:txBody>
      </p:sp>
      <p:pic>
        <p:nvPicPr>
          <p:cNvPr id="3" name="Content Placeholder 2" descr="seal.gif"/>
          <p:cNvPicPr>
            <a:picLocks noGrp="1" noChangeAspect="1"/>
          </p:cNvPicPr>
          <p:nvPr>
            <p:ph sz="half" idx="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6034" b="-6034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1825856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hlinkClick r:id="rId3"/>
              </a:rPr>
              <a:t>http://</a:t>
            </a:r>
            <a:r>
              <a:rPr lang="en-US" dirty="0" err="1" smtClean="0">
                <a:hlinkClick r:id="rId3"/>
              </a:rPr>
              <a:t>www.carbonzero.ca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f</a:t>
            </a:r>
            <a:r>
              <a:rPr lang="en-US" dirty="0" smtClean="0"/>
              <a:t>ounded in 2006, specializes in helping companies to implement carbon-reduction strategies (including </a:t>
            </a:r>
            <a:r>
              <a:rPr lang="en-US" b="1" dirty="0" smtClean="0"/>
              <a:t>carbon offsets</a:t>
            </a:r>
            <a:r>
              <a:rPr lang="en-US" dirty="0" smtClean="0"/>
              <a:t>)</a:t>
            </a:r>
          </a:p>
          <a:p>
            <a:r>
              <a:rPr lang="en-US" dirty="0" smtClean="0"/>
              <a:t>Organics </a:t>
            </a:r>
            <a:r>
              <a:rPr lang="en-US" dirty="0" err="1" smtClean="0"/>
              <a:t>Biodigestion</a:t>
            </a:r>
            <a:r>
              <a:rPr lang="en-US" dirty="0" smtClean="0"/>
              <a:t> Project in Toronto</a:t>
            </a:r>
            <a:r>
              <a:rPr lang="is-IS" dirty="0" smtClean="0"/>
              <a:t>…read the details </a:t>
            </a:r>
            <a:r>
              <a:rPr lang="is-IS" dirty="0" smtClean="0">
                <a:hlinkClick r:id="rId4"/>
              </a:rPr>
              <a:t>here</a:t>
            </a:r>
            <a:r>
              <a:rPr lang="is-IS" dirty="0" smtClean="0"/>
              <a:t>.</a:t>
            </a:r>
            <a:endParaRPr lang="en-US" dirty="0"/>
          </a:p>
        </p:txBody>
      </p:sp>
      <p:pic>
        <p:nvPicPr>
          <p:cNvPr id="6" name="Content Placeholder 5" descr="czc.png"/>
          <p:cNvPicPr>
            <a:picLocks noGrp="1" noChangeAspect="1"/>
          </p:cNvPicPr>
          <p:nvPr>
            <p:ph sz="half" idx="2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31270" b="-31270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6130900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Global Greenhouse Gas Emissions</a:t>
            </a:r>
            <a:endParaRPr lang="en-US" dirty="0"/>
          </a:p>
        </p:txBody>
      </p:sp>
      <p:pic>
        <p:nvPicPr>
          <p:cNvPr id="7" name="Content Placeholder 6" descr="gwp_map2_big.png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4149" b="-4149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9976627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International Initiatives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 1988, the United Nations Environment </a:t>
            </a:r>
            <a:r>
              <a:rPr lang="en-US" dirty="0" err="1" smtClean="0"/>
              <a:t>Programme</a:t>
            </a:r>
            <a:r>
              <a:rPr lang="en-US" dirty="0" smtClean="0"/>
              <a:t> &amp; the World Meteorological Organization formed the Intergovernmental Panel on Climate Change (IPCC).</a:t>
            </a:r>
          </a:p>
          <a:p>
            <a:r>
              <a:rPr lang="en-US" dirty="0" smtClean="0">
                <a:solidFill>
                  <a:srgbClr val="008000"/>
                </a:solidFill>
              </a:rPr>
              <a:t>The IPCC is the “international body for assessing the science related to climate change.” (IPCC, </a:t>
            </a:r>
            <a:r>
              <a:rPr lang="en-US" dirty="0" err="1" smtClean="0">
                <a:solidFill>
                  <a:srgbClr val="008000"/>
                </a:solidFill>
              </a:rPr>
              <a:t>n.d.</a:t>
            </a:r>
            <a:r>
              <a:rPr lang="en-US" dirty="0" smtClean="0">
                <a:solidFill>
                  <a:srgbClr val="008000"/>
                </a:solidFill>
              </a:rPr>
              <a:t>)</a:t>
            </a:r>
            <a:endParaRPr lang="en-US" dirty="0">
              <a:solidFill>
                <a:srgbClr val="008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32344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International Initiatives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rgbClr val="008000"/>
                </a:solidFill>
              </a:rPr>
              <a:t>After the Rio Earth Summit in 1992, three “conventions” were adopted, including the United Nations Framework Convention on Climate Change (UNFCC).</a:t>
            </a:r>
          </a:p>
        </p:txBody>
      </p:sp>
    </p:spTree>
    <p:extLst>
      <p:ext uri="{BB962C8B-B14F-4D97-AF65-F5344CB8AC3E}">
        <p14:creationId xmlns:p14="http://schemas.microsoft.com/office/powerpoint/2010/main" val="14605843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257</TotalTime>
  <Words>1144</Words>
  <Application>Microsoft Macintosh PowerPoint</Application>
  <PresentationFormat>On-screen Show (4:3)</PresentationFormat>
  <Paragraphs>92</Paragraphs>
  <Slides>18</Slides>
  <Notes>15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Office Theme</vt:lpstr>
      <vt:lpstr>Taking Action to Slow Climate Change</vt:lpstr>
      <vt:lpstr>Identify Bias</vt:lpstr>
      <vt:lpstr>Identify Bias</vt:lpstr>
      <vt:lpstr>Carbon Footprint</vt:lpstr>
      <vt:lpstr>Footprint Calculator</vt:lpstr>
      <vt:lpstr>http://www.carbonzero.ca</vt:lpstr>
      <vt:lpstr>Global Greenhouse Gas Emissions</vt:lpstr>
      <vt:lpstr>International Initiatives</vt:lpstr>
      <vt:lpstr>International Initiatives</vt:lpstr>
      <vt:lpstr>Climate Change Conferences</vt:lpstr>
      <vt:lpstr>Kyoto Protocol</vt:lpstr>
      <vt:lpstr>First Commitment Period (2008-2012)</vt:lpstr>
      <vt:lpstr>Paris 2015</vt:lpstr>
      <vt:lpstr>With great power…</vt:lpstr>
      <vt:lpstr>Initiatives in Canada</vt:lpstr>
      <vt:lpstr>Ontario’s Climate Change Action Plan</vt:lpstr>
      <vt:lpstr>Economic Initiatives</vt:lpstr>
      <vt:lpstr>Economic Initiatives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Taking Action to Slow Climate Change</dc:title>
  <dc:creator>rubina khan</dc:creator>
  <cp:lastModifiedBy>rubina khan</cp:lastModifiedBy>
  <cp:revision>72</cp:revision>
  <dcterms:created xsi:type="dcterms:W3CDTF">2016-01-18T02:36:19Z</dcterms:created>
  <dcterms:modified xsi:type="dcterms:W3CDTF">2018-01-15T18:04:57Z</dcterms:modified>
</cp:coreProperties>
</file>